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768" r:id="rId1"/>
  </p:sldMasterIdLst>
  <p:notesMasterIdLst>
    <p:notesMasterId r:id="rId14"/>
  </p:notesMasterIdLst>
  <p:handoutMasterIdLst>
    <p:handoutMasterId r:id="rId15"/>
  </p:handoutMasterIdLst>
  <p:sldIdLst>
    <p:sldId id="268" r:id="rId2"/>
    <p:sldId id="256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58" r:id="rId12"/>
    <p:sldId id="262" r:id="rId13"/>
  </p:sldIdLst>
  <p:sldSz cx="9144000" cy="6858000" type="screen4x3"/>
  <p:notesSz cx="7077075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5B375-05C4-3847-AB26-D92081666610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45563"/>
            <a:ext cx="3067050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945563"/>
            <a:ext cx="3067050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9D1A5-6CFA-2D42-B598-7DDEF75D3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259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67F84-518C-5747-8DF4-A39B40AB96C6}" type="datetimeFigureOut">
              <a:rPr lang="en-US" smtClean="0"/>
              <a:t>10/16/13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6438"/>
            <a:ext cx="4708525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3575"/>
            <a:ext cx="5661025" cy="42386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45563"/>
            <a:ext cx="3067050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945563"/>
            <a:ext cx="3067050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7CE18-48C7-C34C-91AF-8BE10A4C0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807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7CE18-48C7-C34C-91AF-8BE10A4C050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71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7F39-CD94-6D4F-9D87-CAE775AF8EAD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CAB6-5C83-754F-925E-755B60236199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5626-9960-6E45-84ED-398AA1F0CC34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2ECE-55A3-AC43-BAEF-BD985299CCAC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444752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21"/>
          <p:cNvSpPr>
            <a:spLocks noGrp="1"/>
          </p:cNvSpPr>
          <p:nvPr>
            <p:ph type="title"/>
          </p:nvPr>
        </p:nvSpPr>
        <p:spPr bwMode="auto">
          <a:xfrm>
            <a:off x="381000" y="-762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PhonicsFamily_Fan_ArtWork_chapte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9863" y="593725"/>
            <a:ext cx="41433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5000" y="609600"/>
            <a:ext cx="3835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609600" y="3429000"/>
            <a:ext cx="1841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 idx="4294967295"/>
          </p:nvPr>
        </p:nvSpPr>
        <p:spPr>
          <a:xfrm>
            <a:off x="722313" y="5267325"/>
            <a:ext cx="7772400" cy="1362075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  <a:latin typeface="RGR Century Gothic Book regular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5105400" y="1185672"/>
            <a:ext cx="3621024" cy="4681728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  <a:effectLst>
            <a:glow rad="76200">
              <a:srgbClr val="000000">
                <a:alpha val="14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444752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5105400" y="1185672"/>
            <a:ext cx="3621024" cy="4681728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  <a:effectLst>
            <a:glow rad="76200">
              <a:srgbClr val="000000">
                <a:alpha val="14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609600" y="1185672"/>
            <a:ext cx="3621024" cy="4681728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  <a:effectLst>
            <a:glow rad="76200">
              <a:srgbClr val="000000">
                <a:alpha val="14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444752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0"/>
          </p:nvPr>
        </p:nvSpPr>
        <p:spPr>
          <a:xfrm>
            <a:off x="4876800" y="1447800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761488" y="1261872"/>
            <a:ext cx="3621024" cy="4681728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  <a:effectLst>
            <a:glow rad="76200">
              <a:srgbClr val="000000">
                <a:alpha val="14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9CC52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914400"/>
            <a:ext cx="8183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33400"/>
            <a:ext cx="377825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Placeholder 21"/>
          <p:cNvSpPr>
            <a:spLocks noGrp="1"/>
          </p:cNvSpPr>
          <p:nvPr>
            <p:ph type="title"/>
          </p:nvPr>
        </p:nvSpPr>
        <p:spPr bwMode="auto">
          <a:xfrm>
            <a:off x="381000" y="-762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9102-3991-E64C-B564-DB06434F9B96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7200" y="457200"/>
            <a:ext cx="6858000" cy="3352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6934200" y="228600"/>
            <a:ext cx="19812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52400" y="6400800"/>
            <a:ext cx="6629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*Moats, L. (2004) Sopris West. http://elearndesign.org/modules/ocada301_norm1/23/24_2/35alias2.html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youtube-video-player-loadin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9600" y="1044575"/>
            <a:ext cx="5308600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905000" y="1981200"/>
            <a:ext cx="52578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-128"/>
                <a:cs typeface="ＭＳ Ｐゴシック" charset="-128"/>
              </a:rPr>
              <a:t>FPO:</a:t>
            </a: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-128"/>
                <a:cs typeface="ＭＳ Ｐゴシック" charset="-128"/>
              </a:rPr>
              <a:t>Video in Production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5672138"/>
            <a:ext cx="8839200" cy="804862"/>
          </a:xfrm>
        </p:spPr>
        <p:txBody>
          <a:bodyPr/>
          <a:lstStyle>
            <a:lvl1pPr marL="0" indent="0" algn="ctr">
              <a:buNone/>
              <a:defRPr sz="2500">
                <a:solidFill>
                  <a:srgbClr val="00A0AF"/>
                </a:solidFill>
                <a:latin typeface="RGR Century Gothic Bold"/>
                <a:cs typeface="RGR Century Gothic Bold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5672138"/>
            <a:ext cx="8839200" cy="804862"/>
          </a:xfrm>
        </p:spPr>
        <p:txBody>
          <a:bodyPr/>
          <a:lstStyle>
            <a:lvl1pPr marL="0" indent="0" algn="ctr">
              <a:buNone/>
              <a:defRPr sz="2500">
                <a:solidFill>
                  <a:srgbClr val="00A0AF"/>
                </a:solidFill>
                <a:latin typeface="RGR Century Gothic Bold"/>
                <a:cs typeface="RGR Century Gothic Bold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444752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4CB7-C199-3149-8948-8EB7FA6EDD3E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5BB3-E7DC-3F4E-A43A-46B70CDE1133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0EB7-5907-7A46-BEC0-66688BA97BB9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98A6-1FAF-974C-9B8C-14499CB3F9D9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664-3515-CB43-8F88-6E4A756F41D5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3C1BA-2120-E948-98DB-AC321012A674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700C9-EF38-7A4A-82A0-29235EC3DBD4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C6DE3B8-A514-EC49-B6ED-3B1AA8153C61}" type="datetime1">
              <a:rPr lang="en-US" smtClean="0"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9" r:id="rId1"/>
    <p:sldLayoutId id="2147485770" r:id="rId2"/>
    <p:sldLayoutId id="2147485771" r:id="rId3"/>
    <p:sldLayoutId id="2147485772" r:id="rId4"/>
    <p:sldLayoutId id="2147485773" r:id="rId5"/>
    <p:sldLayoutId id="2147485774" r:id="rId6"/>
    <p:sldLayoutId id="2147485775" r:id="rId7"/>
    <p:sldLayoutId id="2147485776" r:id="rId8"/>
    <p:sldLayoutId id="2147485777" r:id="rId9"/>
    <p:sldLayoutId id="2147485778" r:id="rId10"/>
    <p:sldLayoutId id="2147485779" r:id="rId11"/>
    <p:sldLayoutId id="2147485780" r:id="rId12"/>
    <p:sldLayoutId id="2147485754" r:id="rId13"/>
    <p:sldLayoutId id="2147485759" r:id="rId14"/>
    <p:sldLayoutId id="2147485760" r:id="rId15"/>
    <p:sldLayoutId id="2147485761" r:id="rId16"/>
    <p:sldLayoutId id="2147485755" r:id="rId17"/>
    <p:sldLayoutId id="2147485762" r:id="rId18"/>
    <p:sldLayoutId id="2147485763" r:id="rId19"/>
    <p:sldLayoutId id="2147485764" r:id="rId20"/>
    <p:sldLayoutId id="2147485765" r:id="rId21"/>
    <p:sldLayoutId id="2147485757" r:id="rId2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14</a:t>
            </a:r>
            <a:br>
              <a:rPr lang="en-US" dirty="0" smtClean="0"/>
            </a:br>
            <a:r>
              <a:rPr lang="en-US" sz="1800" dirty="0" smtClean="0"/>
              <a:t>(DEFINITIONS INCLUDED)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1886536"/>
          </a:xfrm>
        </p:spPr>
        <p:txBody>
          <a:bodyPr>
            <a:normAutofit fontScale="85000" lnSpcReduction="2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Created </a:t>
            </a:r>
            <a:r>
              <a:rPr lang="en-US" sz="2400" dirty="0"/>
              <a:t>by Kathy Young</a:t>
            </a:r>
          </a:p>
          <a:p>
            <a:r>
              <a:rPr lang="en-US" sz="2400" dirty="0">
                <a:hlinkClick r:id="rId2"/>
              </a:rPr>
              <a:t>www.KathyYoung.me</a:t>
            </a:r>
            <a:endParaRPr lang="en-US" sz="2400" dirty="0"/>
          </a:p>
          <a:p>
            <a:endParaRPr lang="en-US" sz="24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15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490225" cy="434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amount of money that is kept for a particular purpose</a:t>
            </a:r>
          </a:p>
          <a:p>
            <a:endParaRPr lang="en-US" sz="2800" dirty="0"/>
          </a:p>
          <a:p>
            <a:r>
              <a:rPr lang="en-US" sz="2400" dirty="0" smtClean="0"/>
              <a:t>Noun</a:t>
            </a:r>
          </a:p>
          <a:p>
            <a:r>
              <a:rPr lang="en-US" sz="1800" dirty="0"/>
              <a:t>SYNONYM- </a:t>
            </a:r>
            <a:r>
              <a:rPr lang="en-US" sz="2400" i="1" dirty="0" smtClean="0"/>
              <a:t>money</a:t>
            </a:r>
            <a:endParaRPr lang="en-US" sz="2400" i="1" dirty="0"/>
          </a:p>
        </p:txBody>
      </p:sp>
      <p:pic>
        <p:nvPicPr>
          <p:cNvPr id="7" name="Content Placeholder 6" descr="K-12_Funding_381593_7.gif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845" b="-7845"/>
          <a:stretch>
            <a:fillRect/>
          </a:stretch>
        </p:blipFill>
        <p:spPr>
          <a:xfrm>
            <a:off x="3844925" y="1235075"/>
            <a:ext cx="5043488" cy="4708525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06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final result of a process or a meeting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Noun</a:t>
            </a:r>
            <a:endParaRPr lang="en-US" sz="2800" dirty="0"/>
          </a:p>
          <a:p>
            <a:r>
              <a:rPr lang="en-US" sz="1800" dirty="0"/>
              <a:t>SYNONYM- </a:t>
            </a:r>
            <a:r>
              <a:rPr lang="en-US" sz="2800" i="1" dirty="0" smtClean="0"/>
              <a:t>conclusion</a:t>
            </a:r>
          </a:p>
        </p:txBody>
      </p:sp>
      <p:pic>
        <p:nvPicPr>
          <p:cNvPr id="7" name="Content Placeholder 6" descr="outcom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" r="1681"/>
          <a:stretch>
            <a:fillRect/>
          </a:stretch>
        </p:blipFill>
        <p:spPr/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1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</a:t>
            </a:r>
            <a:endParaRPr lang="en-US" dirty="0"/>
          </a:p>
        </p:txBody>
      </p:sp>
      <p:pic>
        <p:nvPicPr>
          <p:cNvPr id="7" name="Content Placeholder 6" descr="partnership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711" b="-19711"/>
          <a:stretch>
            <a:fillRect/>
          </a:stretch>
        </p:blipFill>
        <p:spPr>
          <a:xfrm>
            <a:off x="549275" y="1600200"/>
            <a:ext cx="3840163" cy="43434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Working with a partner, especially in business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Noun</a:t>
            </a:r>
            <a:endParaRPr lang="en-US" sz="2800" dirty="0"/>
          </a:p>
          <a:p>
            <a:r>
              <a:rPr lang="en-US" sz="1800" dirty="0"/>
              <a:t>SYNONYM- </a:t>
            </a:r>
            <a:r>
              <a:rPr lang="en-US" sz="1800" dirty="0" smtClean="0"/>
              <a:t>  </a:t>
            </a:r>
            <a:r>
              <a:rPr lang="en-US" sz="2800" i="1" dirty="0" smtClean="0"/>
              <a:t>association</a:t>
            </a:r>
            <a:endParaRPr lang="en-US" sz="28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4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21458"/>
          </a:xfrm>
        </p:spPr>
        <p:txBody>
          <a:bodyPr/>
          <a:lstStyle/>
          <a:p>
            <a:r>
              <a:rPr lang="en-US" dirty="0" smtClean="0"/>
              <a:t>Unit 14 Vocabulary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9275" y="1129034"/>
            <a:ext cx="8042276" cy="54863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Fund</a:t>
            </a:r>
          </a:p>
          <a:p>
            <a:r>
              <a:rPr lang="en-US" dirty="0" smtClean="0"/>
              <a:t>Outcome</a:t>
            </a:r>
          </a:p>
          <a:p>
            <a:r>
              <a:rPr lang="en-US" dirty="0" smtClean="0"/>
              <a:t>Partnership</a:t>
            </a:r>
          </a:p>
          <a:p>
            <a:r>
              <a:rPr lang="en-US" dirty="0" smtClean="0"/>
              <a:t>Philosophy</a:t>
            </a:r>
          </a:p>
          <a:p>
            <a:r>
              <a:rPr lang="en-US" dirty="0" smtClean="0"/>
              <a:t>Scheme</a:t>
            </a:r>
          </a:p>
          <a:p>
            <a:r>
              <a:rPr lang="en-US" dirty="0" smtClean="0"/>
              <a:t>Component</a:t>
            </a:r>
          </a:p>
          <a:p>
            <a:r>
              <a:rPr lang="en-US" dirty="0" smtClean="0"/>
              <a:t>Contribute</a:t>
            </a:r>
          </a:p>
          <a:p>
            <a:r>
              <a:rPr lang="en-US" dirty="0" smtClean="0"/>
              <a:t>Core</a:t>
            </a:r>
          </a:p>
          <a:p>
            <a:r>
              <a:rPr lang="en-US" dirty="0" smtClean="0"/>
              <a:t>Corporate</a:t>
            </a:r>
          </a:p>
          <a:p>
            <a:r>
              <a:rPr lang="en-US" dirty="0"/>
              <a:t>I</a:t>
            </a:r>
            <a:r>
              <a:rPr lang="en-US" dirty="0" smtClean="0"/>
              <a:t>llustrate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5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contribute</a:t>
            </a:r>
            <a:endParaRPr lang="en-US" dirty="0"/>
          </a:p>
        </p:txBody>
      </p:sp>
      <p:pic>
        <p:nvPicPr>
          <p:cNvPr id="7" name="Content Placeholder 6" descr="cntribut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3" b="9453"/>
          <a:stretch>
            <a:fillRect/>
          </a:stretch>
        </p:blipFill>
        <p:spPr>
          <a:xfrm>
            <a:off x="551718" y="1897179"/>
            <a:ext cx="3470143" cy="392456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0" y="1600201"/>
            <a:ext cx="4137435" cy="4343400"/>
          </a:xfrm>
        </p:spPr>
        <p:txBody>
          <a:bodyPr/>
          <a:lstStyle/>
          <a:p>
            <a:r>
              <a:rPr lang="en-US" sz="2800" dirty="0" smtClean="0"/>
              <a:t>To give money, ideas, or assistance to help achieve or provide something 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Verb</a:t>
            </a:r>
            <a:endParaRPr lang="en-US" sz="2800" dirty="0"/>
          </a:p>
          <a:p>
            <a:r>
              <a:rPr lang="en-US" sz="1800" dirty="0" smtClean="0"/>
              <a:t>SYNONYM-   </a:t>
            </a:r>
            <a:r>
              <a:rPr lang="en-US" sz="2800" i="1" dirty="0" smtClean="0"/>
              <a:t>give</a:t>
            </a:r>
            <a:endParaRPr lang="en-US" sz="28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584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The study of ideas about what life means, what is good or evil, what is God, or how people should live their life</a:t>
            </a:r>
          </a:p>
          <a:p>
            <a:endParaRPr lang="en-US" sz="2800" dirty="0" smtClean="0"/>
          </a:p>
          <a:p>
            <a:r>
              <a:rPr lang="en-US" sz="2400" dirty="0" smtClean="0"/>
              <a:t>Noun</a:t>
            </a:r>
            <a:endParaRPr lang="en-US" sz="2400" dirty="0"/>
          </a:p>
          <a:p>
            <a:r>
              <a:rPr lang="en-US" sz="1800" dirty="0" smtClean="0"/>
              <a:t>SYNONYM-   </a:t>
            </a:r>
            <a:r>
              <a:rPr lang="en-US" sz="2400" i="1" dirty="0" smtClean="0"/>
              <a:t>beliefs</a:t>
            </a:r>
          </a:p>
          <a:p>
            <a:endParaRPr lang="en-US" dirty="0"/>
          </a:p>
        </p:txBody>
      </p:sp>
      <p:pic>
        <p:nvPicPr>
          <p:cNvPr id="7" name="Content Placeholder 6" descr="philosophy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419" b="-23419"/>
          <a:stretch>
            <a:fillRect/>
          </a:stretch>
        </p:blipFill>
        <p:spPr>
          <a:xfrm>
            <a:off x="4652963" y="1600200"/>
            <a:ext cx="4445000" cy="4343400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85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central or most important part of something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Noun</a:t>
            </a:r>
            <a:endParaRPr lang="en-US" sz="2800" dirty="0"/>
          </a:p>
          <a:p>
            <a:r>
              <a:rPr lang="en-US" sz="1800" dirty="0" smtClean="0"/>
              <a:t>SYNONYM</a:t>
            </a:r>
            <a:r>
              <a:rPr lang="en-US" sz="2800" dirty="0" smtClean="0"/>
              <a:t>-  basis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5</a:t>
            </a:fld>
            <a:endParaRPr lang="en-US" dirty="0"/>
          </a:p>
        </p:txBody>
      </p:sp>
      <p:pic>
        <p:nvPicPr>
          <p:cNvPr id="8" name="Content Placeholder 7" descr="images.jpe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782" b="-30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859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plan to do something that is bad or illegal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Noun</a:t>
            </a:r>
            <a:endParaRPr lang="en-US" sz="2800" dirty="0"/>
          </a:p>
          <a:p>
            <a:pPr marL="0" indent="0">
              <a:buNone/>
            </a:pPr>
            <a:r>
              <a:rPr lang="en-US" sz="1800" dirty="0" smtClean="0"/>
              <a:t>SYNONYM-  </a:t>
            </a:r>
            <a:r>
              <a:rPr lang="en-US" sz="2800" dirty="0" smtClean="0"/>
              <a:t>plot</a:t>
            </a:r>
            <a:endParaRPr lang="en-US" sz="2800" i="1" dirty="0"/>
          </a:p>
        </p:txBody>
      </p:sp>
      <p:pic>
        <p:nvPicPr>
          <p:cNvPr id="7" name="Content Placeholder 6" descr="schem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94" b="-25494"/>
          <a:stretch>
            <a:fillRect/>
          </a:stretch>
        </p:blipFill>
        <p:spPr/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5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65852" cy="434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draw pictures for a book or to explain something by giving examples</a:t>
            </a:r>
          </a:p>
          <a:p>
            <a:endParaRPr lang="en-US" sz="2800" dirty="0"/>
          </a:p>
          <a:p>
            <a:r>
              <a:rPr lang="en-US" sz="2400" dirty="0" smtClean="0"/>
              <a:t>Verb</a:t>
            </a:r>
          </a:p>
          <a:p>
            <a:r>
              <a:rPr lang="en-US" sz="1800" dirty="0"/>
              <a:t>SYNONYM- </a:t>
            </a:r>
            <a:r>
              <a:rPr lang="en-US" sz="2400" i="1" dirty="0" smtClean="0"/>
              <a:t>Add drawings</a:t>
            </a:r>
            <a:endParaRPr lang="en-US" sz="24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7</a:t>
            </a:fld>
            <a:endParaRPr lang="en-US" dirty="0"/>
          </a:p>
        </p:txBody>
      </p:sp>
      <p:pic>
        <p:nvPicPr>
          <p:cNvPr id="8" name="Content Placeholder 7" descr="images-1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94" b="-254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1858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</a:t>
            </a:r>
            <a:endParaRPr lang="en-US" dirty="0"/>
          </a:p>
        </p:txBody>
      </p:sp>
      <p:pic>
        <p:nvPicPr>
          <p:cNvPr id="7" name="Content Placeholder 6" descr="compone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483" b="-2348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part of a whole machine, vehicle, or a system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Noun</a:t>
            </a:r>
            <a:endParaRPr lang="en-US" sz="2800" dirty="0"/>
          </a:p>
          <a:p>
            <a:r>
              <a:rPr lang="en-US" sz="1800" dirty="0"/>
              <a:t>SYNONYM</a:t>
            </a:r>
            <a:r>
              <a:rPr lang="en-US" sz="2800" dirty="0"/>
              <a:t>- </a:t>
            </a:r>
            <a:r>
              <a:rPr lang="en-US" sz="2800" i="1" dirty="0" smtClean="0"/>
              <a:t>piece</a:t>
            </a:r>
            <a:endParaRPr lang="en-US" sz="28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1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887" y="1600201"/>
            <a:ext cx="4158082" cy="434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Relating to a corporation or large business that is owned by shareholders</a:t>
            </a:r>
          </a:p>
          <a:p>
            <a:endParaRPr lang="en-US" sz="2800" dirty="0"/>
          </a:p>
          <a:p>
            <a:r>
              <a:rPr lang="en-US" sz="2400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2800" dirty="0"/>
              <a:t>- </a:t>
            </a:r>
            <a:r>
              <a:rPr lang="en-US" sz="2400" dirty="0" smtClean="0"/>
              <a:t>Large company</a:t>
            </a:r>
            <a:endParaRPr lang="en-US" sz="2400" dirty="0"/>
          </a:p>
        </p:txBody>
      </p:sp>
      <p:pic>
        <p:nvPicPr>
          <p:cNvPr id="9" name="Content Placeholder 8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2" r="20582"/>
          <a:stretch>
            <a:fillRect/>
          </a:stretch>
        </p:blipFill>
        <p:spPr/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72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70</TotalTime>
  <Words>225</Words>
  <Application>Microsoft Macintosh PowerPoint</Application>
  <PresentationFormat>On-screen Show (4:3)</PresentationFormat>
  <Paragraphs>86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UNIT 14 (DEFINITIONS INCLUDED)</vt:lpstr>
      <vt:lpstr>Unit 14 Vocabulary</vt:lpstr>
      <vt:lpstr>contribute</vt:lpstr>
      <vt:lpstr>philosophy</vt:lpstr>
      <vt:lpstr>core</vt:lpstr>
      <vt:lpstr>scheme</vt:lpstr>
      <vt:lpstr>illustrate</vt:lpstr>
      <vt:lpstr>component</vt:lpstr>
      <vt:lpstr>corporate</vt:lpstr>
      <vt:lpstr>fund</vt:lpstr>
      <vt:lpstr>outcome</vt:lpstr>
      <vt:lpstr>partnership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14 Vocabulary</dc:title>
  <dc:creator>Kathy Young</dc:creator>
  <cp:lastModifiedBy>Kathy Young</cp:lastModifiedBy>
  <cp:revision>8</cp:revision>
  <dcterms:created xsi:type="dcterms:W3CDTF">2013-04-09T21:40:25Z</dcterms:created>
  <dcterms:modified xsi:type="dcterms:W3CDTF">2013-10-17T00:00:21Z</dcterms:modified>
</cp:coreProperties>
</file>